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7" r:id="rId7"/>
    <p:sldId id="285" r:id="rId8"/>
    <p:sldId id="280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grandir Black" panose="020B0604020202020204" charset="0"/>
      <p:regular r:id="rId32"/>
    </p:embeddedFont>
    <p:embeddedFont>
      <p:font typeface="Kollektif" panose="020B0604020202020204" charset="0"/>
      <p:regular r:id="rId33"/>
    </p:embeddedFont>
    <p:embeddedFont>
      <p:font typeface="Kollektif Bold" panose="020B0604020202020204" charset="0"/>
      <p:regular r:id="rId34"/>
    </p:embeddedFont>
    <p:embeddedFont>
      <p:font typeface="Kollektif Italics" panose="020B0604020202020204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Open Sauce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BE728-891A-43D2-A490-79045BA413CF}">
          <p14:sldIdLst>
            <p14:sldId id="256"/>
            <p14:sldId id="257"/>
            <p14:sldId id="258"/>
            <p14:sldId id="261"/>
            <p14:sldId id="259"/>
            <p14:sldId id="277"/>
            <p14:sldId id="285"/>
            <p14:sldId id="280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4E2"/>
    <a:srgbClr val="EC8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22" autoAdjust="0"/>
  </p:normalViewPr>
  <p:slideViewPr>
    <p:cSldViewPr>
      <p:cViewPr varScale="1">
        <p:scale>
          <a:sx n="52" d="100"/>
          <a:sy n="52" d="100"/>
        </p:scale>
        <p:origin x="58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26" Type="http://schemas.openxmlformats.org/officeDocument/2006/relationships/image" Target="../media/image36.svg"/><Relationship Id="rId39" Type="http://schemas.openxmlformats.org/officeDocument/2006/relationships/image" Target="../media/image61.png"/><Relationship Id="rId21" Type="http://schemas.openxmlformats.org/officeDocument/2006/relationships/image" Target="../media/image27.png"/><Relationship Id="rId34" Type="http://schemas.openxmlformats.org/officeDocument/2006/relationships/image" Target="../media/image56.svg"/><Relationship Id="rId42" Type="http://schemas.openxmlformats.org/officeDocument/2006/relationships/image" Target="../media/image67.svg"/><Relationship Id="rId47" Type="http://schemas.openxmlformats.org/officeDocument/2006/relationships/image" Target="../media/image71.svg"/><Relationship Id="rId50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9" Type="http://schemas.openxmlformats.org/officeDocument/2006/relationships/image" Target="../media/image43.png"/><Relationship Id="rId11" Type="http://schemas.openxmlformats.org/officeDocument/2006/relationships/image" Target="../media/image16.svg"/><Relationship Id="rId24" Type="http://schemas.openxmlformats.org/officeDocument/2006/relationships/image" Target="../media/image34.svg"/><Relationship Id="rId32" Type="http://schemas.openxmlformats.org/officeDocument/2006/relationships/image" Target="../media/image50.svg"/><Relationship Id="rId37" Type="http://schemas.openxmlformats.org/officeDocument/2006/relationships/image" Target="../media/image59.png"/><Relationship Id="rId40" Type="http://schemas.openxmlformats.org/officeDocument/2006/relationships/image" Target="../media/image62.svg"/><Relationship Id="rId45" Type="http://schemas.openxmlformats.org/officeDocument/2006/relationships/image" Target="../media/image12.png"/><Relationship Id="rId53" Type="http://schemas.openxmlformats.org/officeDocument/2006/relationships/image" Target="../media/image8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4.gif"/><Relationship Id="rId31" Type="http://schemas.openxmlformats.org/officeDocument/2006/relationships/image" Target="../media/image49.png"/><Relationship Id="rId44" Type="http://schemas.openxmlformats.org/officeDocument/2006/relationships/image" Target="../media/image69.svg"/><Relationship Id="rId52" Type="http://schemas.openxmlformats.org/officeDocument/2006/relationships/image" Target="../media/image85.gif"/><Relationship Id="rId4" Type="http://schemas.openxmlformats.org/officeDocument/2006/relationships/image" Target="../media/image5.svg"/><Relationship Id="rId9" Type="http://schemas.openxmlformats.org/officeDocument/2006/relationships/image" Target="../media/image11.svg"/><Relationship Id="rId14" Type="http://schemas.openxmlformats.org/officeDocument/2006/relationships/image" Target="../media/image19.png"/><Relationship Id="rId22" Type="http://schemas.openxmlformats.org/officeDocument/2006/relationships/image" Target="../media/image28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57.png"/><Relationship Id="rId43" Type="http://schemas.openxmlformats.org/officeDocument/2006/relationships/image" Target="../media/image68.png"/><Relationship Id="rId48" Type="http://schemas.openxmlformats.org/officeDocument/2006/relationships/image" Target="../media/image83.png"/><Relationship Id="rId8" Type="http://schemas.openxmlformats.org/officeDocument/2006/relationships/image" Target="../media/image10.png"/><Relationship Id="rId51" Type="http://schemas.openxmlformats.org/officeDocument/2006/relationships/image" Target="../media/image14.svg"/><Relationship Id="rId3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5.png"/><Relationship Id="rId33" Type="http://schemas.openxmlformats.org/officeDocument/2006/relationships/image" Target="../media/image55.png"/><Relationship Id="rId38" Type="http://schemas.openxmlformats.org/officeDocument/2006/relationships/image" Target="../media/image60.svg"/><Relationship Id="rId46" Type="http://schemas.openxmlformats.org/officeDocument/2006/relationships/image" Target="../media/image70.png"/><Relationship Id="rId20" Type="http://schemas.openxmlformats.org/officeDocument/2006/relationships/image" Target="../media/image26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5" Type="http://schemas.openxmlformats.org/officeDocument/2006/relationships/image" Target="../media/image20.svg"/><Relationship Id="rId23" Type="http://schemas.openxmlformats.org/officeDocument/2006/relationships/image" Target="../media/image33.png"/><Relationship Id="rId28" Type="http://schemas.openxmlformats.org/officeDocument/2006/relationships/image" Target="../media/image42.svg"/><Relationship Id="rId36" Type="http://schemas.openxmlformats.org/officeDocument/2006/relationships/image" Target="../media/image58.svg"/><Relationship Id="rId4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039" flipH="1">
            <a:off x="10498991" y="324146"/>
            <a:ext cx="9171672" cy="9578769"/>
          </a:xfrm>
          <a:custGeom>
            <a:avLst/>
            <a:gdLst/>
            <a:ahLst/>
            <a:cxnLst/>
            <a:rect l="l" t="t" r="r" b="b"/>
            <a:pathLst>
              <a:path w="9171672" h="9578769">
                <a:moveTo>
                  <a:pt x="9171672" y="0"/>
                </a:moveTo>
                <a:lnTo>
                  <a:pt x="0" y="0"/>
                </a:lnTo>
                <a:lnTo>
                  <a:pt x="0" y="9578769"/>
                </a:lnTo>
                <a:lnTo>
                  <a:pt x="9171672" y="9578769"/>
                </a:lnTo>
                <a:lnTo>
                  <a:pt x="917167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4401" y="3525535"/>
            <a:ext cx="870010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925F64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Movies and TV Show Data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5818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6150" y="8715981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603233">
            <a:off x="10408706" y="-4295442"/>
            <a:ext cx="5732052" cy="9979992"/>
            <a:chOff x="0" y="0"/>
            <a:chExt cx="975486" cy="1698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486" cy="1698405"/>
            </a:xfrm>
            <a:custGeom>
              <a:avLst/>
              <a:gdLst/>
              <a:ahLst/>
              <a:cxnLst/>
              <a:rect l="l" t="t" r="r" b="b"/>
              <a:pathLst>
                <a:path w="975486" h="1698405">
                  <a:moveTo>
                    <a:pt x="203200" y="0"/>
                  </a:moveTo>
                  <a:lnTo>
                    <a:pt x="772286" y="0"/>
                  </a:lnTo>
                  <a:lnTo>
                    <a:pt x="975486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721486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70245">
            <a:off x="1175812" y="-3301517"/>
            <a:ext cx="5721121" cy="8722674"/>
            <a:chOff x="0" y="0"/>
            <a:chExt cx="1113968" cy="16984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3968" cy="1698405"/>
            </a:xfrm>
            <a:custGeom>
              <a:avLst/>
              <a:gdLst/>
              <a:ahLst/>
              <a:cxnLst/>
              <a:rect l="l" t="t" r="r" b="b"/>
              <a:pathLst>
                <a:path w="1113968" h="1698405">
                  <a:moveTo>
                    <a:pt x="203200" y="0"/>
                  </a:moveTo>
                  <a:lnTo>
                    <a:pt x="910768" y="0"/>
                  </a:lnTo>
                  <a:lnTo>
                    <a:pt x="1113968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859968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83142" y="383123"/>
            <a:ext cx="6260599" cy="6025882"/>
            <a:chOff x="30480" y="591820"/>
            <a:chExt cx="12736830" cy="12259310"/>
          </a:xfrm>
        </p:grpSpPr>
        <p:sp>
          <p:nvSpPr>
            <p:cNvPr id="9" name="Freeform 9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307" t="-5134" r="-18820" b="513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28379" y="6656833"/>
            <a:ext cx="16431243" cy="2561385"/>
            <a:chOff x="0" y="0"/>
            <a:chExt cx="21908324" cy="34151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47650"/>
              <a:ext cx="21908324" cy="2059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99"/>
                </a:lnSpc>
              </a:pPr>
              <a:r>
                <a:rPr lang="en-US" sz="8999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Welcome To Presentation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76320"/>
              <a:ext cx="21908324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I'm Rain, and I'll be sharing with you my beautiful ideas.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Follow me at @reallygreatsite to learn more.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63740">
            <a:off x="-25477" y="2694391"/>
            <a:ext cx="11840860" cy="10333842"/>
          </a:xfrm>
          <a:custGeom>
            <a:avLst/>
            <a:gdLst/>
            <a:ahLst/>
            <a:cxnLst/>
            <a:rect l="l" t="t" r="r" b="b"/>
            <a:pathLst>
              <a:path w="11840860" h="10333842">
                <a:moveTo>
                  <a:pt x="0" y="0"/>
                </a:moveTo>
                <a:lnTo>
                  <a:pt x="11840860" y="0"/>
                </a:lnTo>
                <a:lnTo>
                  <a:pt x="11840860" y="10333841"/>
                </a:lnTo>
                <a:lnTo>
                  <a:pt x="0" y="1033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3656" y="3141988"/>
            <a:ext cx="5825644" cy="59750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630" y="5304765"/>
            <a:ext cx="366414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630" y="7671435"/>
            <a:ext cx="38035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16465718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0476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7143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1050"/>
            <a:ext cx="6110842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About 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74684" y="1028700"/>
            <a:ext cx="9884616" cy="8229600"/>
            <a:chOff x="0" y="0"/>
            <a:chExt cx="13179489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2265" b="22265"/>
            <a:stretch>
              <a:fillRect/>
            </a:stretch>
          </p:blipFill>
          <p:spPr>
            <a:xfrm>
              <a:off x="0" y="0"/>
              <a:ext cx="13179489" cy="109728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5286364" y="6415391"/>
            <a:ext cx="5725114" cy="3871609"/>
          </a:xfrm>
          <a:custGeom>
            <a:avLst/>
            <a:gdLst/>
            <a:ahLst/>
            <a:cxnLst/>
            <a:rect l="l" t="t" r="r" b="b"/>
            <a:pathLst>
              <a:path w="5725114" h="3871609">
                <a:moveTo>
                  <a:pt x="0" y="0"/>
                </a:moveTo>
                <a:lnTo>
                  <a:pt x="5725115" y="0"/>
                </a:lnTo>
                <a:lnTo>
                  <a:pt x="5725115" y="3871609"/>
                </a:lnTo>
                <a:lnTo>
                  <a:pt x="0" y="387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334065"/>
            <a:ext cx="4584125" cy="1615711"/>
            <a:chOff x="0" y="0"/>
            <a:chExt cx="6112166" cy="21542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611216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Who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0811"/>
              <a:ext cx="6112166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639431"/>
            <a:ext cx="4068379" cy="1618869"/>
            <a:chOff x="0" y="0"/>
            <a:chExt cx="5424506" cy="21584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42450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we do?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5198"/>
              <a:ext cx="5424506" cy="1093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2786" y="7363386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696737" cy="10287000"/>
            <a:chOff x="0" y="0"/>
            <a:chExt cx="1159564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7334" r="7334"/>
            <a:stretch>
              <a:fillRect/>
            </a:stretch>
          </p:blipFill>
          <p:spPr>
            <a:xfrm>
              <a:off x="0" y="0"/>
              <a:ext cx="11595649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196" r="22196"/>
            <a:stretch>
              <a:fillRect/>
            </a:stretch>
          </p:blipFill>
          <p:spPr>
            <a:xfrm>
              <a:off x="0" y="9186333"/>
              <a:ext cx="3780550" cy="45296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l="21622" r="21622"/>
            <a:stretch>
              <a:fillRect/>
            </a:stretch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22179" r="22179"/>
            <a:stretch>
              <a:fillRect/>
            </a:stretch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587084" y="6555985"/>
            <a:ext cx="3344432" cy="5444592"/>
          </a:xfrm>
          <a:custGeom>
            <a:avLst/>
            <a:gdLst/>
            <a:ahLst/>
            <a:cxnLst/>
            <a:rect l="l" t="t" r="r" b="b"/>
            <a:pathLst>
              <a:path w="3344432" h="5444592">
                <a:moveTo>
                  <a:pt x="0" y="0"/>
                </a:moveTo>
                <a:lnTo>
                  <a:pt x="3344432" y="0"/>
                </a:lnTo>
                <a:lnTo>
                  <a:pt x="3344432" y="5444592"/>
                </a:lnTo>
                <a:lnTo>
                  <a:pt x="0" y="5444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05595" y="771525"/>
            <a:ext cx="7253705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Gallery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4484" y="4266775"/>
            <a:ext cx="7234816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What can you say about your projects?</a:t>
            </a:r>
          </a:p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Share it here!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3805">
            <a:off x="15022208" y="-1047614"/>
            <a:ext cx="4118536" cy="4640887"/>
          </a:xfrm>
          <a:custGeom>
            <a:avLst/>
            <a:gdLst/>
            <a:ahLst/>
            <a:cxnLst/>
            <a:rect l="l" t="t" r="r" b="b"/>
            <a:pathLst>
              <a:path w="4118536" h="4640887">
                <a:moveTo>
                  <a:pt x="0" y="0"/>
                </a:moveTo>
                <a:lnTo>
                  <a:pt x="4118536" y="0"/>
                </a:lnTo>
                <a:lnTo>
                  <a:pt x="4118536" y="4640887"/>
                </a:lnTo>
                <a:lnTo>
                  <a:pt x="0" y="464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1618" y="2524446"/>
            <a:ext cx="12804764" cy="5377499"/>
            <a:chOff x="0" y="0"/>
            <a:chExt cx="17073018" cy="7169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7073018" cy="574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Write an original statement or inspiring quote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58209" y="6635328"/>
              <a:ext cx="149566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— Include a credit, citation, or supporting message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2461460">
            <a:off x="-641770" y="6742407"/>
            <a:ext cx="4065758" cy="3717586"/>
          </a:xfrm>
          <a:custGeom>
            <a:avLst/>
            <a:gdLst/>
            <a:ahLst/>
            <a:cxnLst/>
            <a:rect l="l" t="t" r="r" b="b"/>
            <a:pathLst>
              <a:path w="4065758" h="3717586">
                <a:moveTo>
                  <a:pt x="0" y="0"/>
                </a:moveTo>
                <a:lnTo>
                  <a:pt x="4065758" y="0"/>
                </a:lnTo>
                <a:lnTo>
                  <a:pt x="4065758" y="3717585"/>
                </a:lnTo>
                <a:lnTo>
                  <a:pt x="0" y="371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5691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19" t="-54595" r="-115508" b="-584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4655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12" r="-288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28177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8" y="0"/>
                </a:lnTo>
                <a:lnTo>
                  <a:pt x="2429728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07" r="-287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22582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216" t="-730" r="-55595" b="-402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996" y="6983408"/>
            <a:ext cx="2243136" cy="3090629"/>
          </a:xfrm>
          <a:custGeom>
            <a:avLst/>
            <a:gdLst/>
            <a:ahLst/>
            <a:cxnLst/>
            <a:rect l="l" t="t" r="r" b="b"/>
            <a:pathLst>
              <a:path w="2243136" h="3090629">
                <a:moveTo>
                  <a:pt x="0" y="0"/>
                </a:moveTo>
                <a:lnTo>
                  <a:pt x="2243136" y="0"/>
                </a:lnTo>
                <a:lnTo>
                  <a:pt x="2243136" y="3090629"/>
                </a:lnTo>
                <a:lnTo>
                  <a:pt x="0" y="3090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84385">
            <a:off x="15618760" y="6244952"/>
            <a:ext cx="2280719" cy="3712912"/>
          </a:xfrm>
          <a:custGeom>
            <a:avLst/>
            <a:gdLst/>
            <a:ahLst/>
            <a:cxnLst/>
            <a:rect l="l" t="t" r="r" b="b"/>
            <a:pathLst>
              <a:path w="2280719" h="3712912">
                <a:moveTo>
                  <a:pt x="0" y="0"/>
                </a:moveTo>
                <a:lnTo>
                  <a:pt x="2280718" y="0"/>
                </a:lnTo>
                <a:lnTo>
                  <a:pt x="2280718" y="3712912"/>
                </a:lnTo>
                <a:lnTo>
                  <a:pt x="0" y="371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35691" y="7234960"/>
            <a:ext cx="2429727" cy="874361"/>
            <a:chOff x="0" y="0"/>
            <a:chExt cx="3239636" cy="11658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6953" y="781050"/>
            <a:ext cx="16894094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Team Members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761" y="2590807"/>
            <a:ext cx="1616047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64655" y="7234960"/>
            <a:ext cx="2429727" cy="874361"/>
            <a:chOff x="0" y="0"/>
            <a:chExt cx="3239636" cy="116581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399" b="1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28177" y="7234960"/>
            <a:ext cx="2429727" cy="874361"/>
            <a:chOff x="0" y="0"/>
            <a:chExt cx="3239636" cy="116581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22582" y="7234960"/>
            <a:ext cx="2429727" cy="874361"/>
            <a:chOff x="0" y="0"/>
            <a:chExt cx="3239636" cy="11658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815">
            <a:off x="6789155" y="6554146"/>
            <a:ext cx="5574688" cy="5896305"/>
          </a:xfrm>
          <a:custGeom>
            <a:avLst/>
            <a:gdLst/>
            <a:ahLst/>
            <a:cxnLst/>
            <a:rect l="l" t="t" r="r" b="b"/>
            <a:pathLst>
              <a:path w="5574688" h="5896305">
                <a:moveTo>
                  <a:pt x="0" y="0"/>
                </a:moveTo>
                <a:lnTo>
                  <a:pt x="5574688" y="0"/>
                </a:lnTo>
                <a:lnTo>
                  <a:pt x="5574688" y="5896305"/>
                </a:lnTo>
                <a:lnTo>
                  <a:pt x="0" y="5896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71244" y="808345"/>
            <a:ext cx="7316928" cy="7316928"/>
            <a:chOff x="0" y="0"/>
            <a:chExt cx="12700000" cy="12700000"/>
          </a:xfrm>
        </p:grpSpPr>
        <p:sp>
          <p:nvSpPr>
            <p:cNvPr id="4" name="Freeform 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r="-1965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52508"/>
            <a:ext cx="7863904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38458"/>
            <a:ext cx="7863904" cy="39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71525"/>
            <a:ext cx="679257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Your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00543"/>
            <a:ext cx="549262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YEAR: 2022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ROLE: WRITE YOUR ROLE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60391"/>
            <a:ext cx="6904302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98139" y="-1770261"/>
            <a:ext cx="21884278" cy="13827521"/>
            <a:chOff x="0" y="0"/>
            <a:chExt cx="29179037" cy="184366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93" t="12096" r="9475" b="7692"/>
            <a:stretch>
              <a:fillRect/>
            </a:stretch>
          </p:blipFill>
          <p:spPr>
            <a:xfrm>
              <a:off x="0" y="0"/>
              <a:ext cx="29179037" cy="1843669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509364" y="2143257"/>
            <a:ext cx="7269272" cy="574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12F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 picture is worth a thousand words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58" r="1158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216420">
            <a:off x="8879292" y="-581543"/>
            <a:ext cx="4325188" cy="4114800"/>
          </a:xfrm>
          <a:custGeom>
            <a:avLst/>
            <a:gdLst/>
            <a:ahLst/>
            <a:cxnLst/>
            <a:rect l="l" t="t" r="r" b="b"/>
            <a:pathLst>
              <a:path w="4325188" h="4114800">
                <a:moveTo>
                  <a:pt x="0" y="0"/>
                </a:moveTo>
                <a:lnTo>
                  <a:pt x="4325189" y="0"/>
                </a:lnTo>
                <a:lnTo>
                  <a:pt x="4325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71525"/>
            <a:ext cx="5562600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Services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143500"/>
            <a:ext cx="3870752" cy="1418659"/>
            <a:chOff x="0" y="0"/>
            <a:chExt cx="5161003" cy="18915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3994" y="5143500"/>
            <a:ext cx="4032753" cy="1418659"/>
            <a:chOff x="0" y="0"/>
            <a:chExt cx="5377004" cy="189154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Two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779501"/>
            <a:ext cx="3980117" cy="1418659"/>
            <a:chOff x="0" y="0"/>
            <a:chExt cx="5306823" cy="18915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Three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3994" y="7779501"/>
            <a:ext cx="4032753" cy="1418659"/>
            <a:chOff x="0" y="0"/>
            <a:chExt cx="5377004" cy="189154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Four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14650" y="4758625"/>
            <a:ext cx="3124293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Interest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5600" y="4771103"/>
            <a:ext cx="6858000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Research Question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82600" y="0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0" y="0"/>
                </a:lnTo>
                <a:lnTo>
                  <a:pt x="5817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355076"/>
            <a:ext cx="1113610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Problem Area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7400" y="5482834"/>
            <a:ext cx="6248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love movies and TV shows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Interesting to see the correlation between different factors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 –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 – Popularity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4200" y="5931681"/>
            <a:ext cx="60960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Is there is a correlation between the popularity of a show and different factors (genres, runtime, seasons, etc..)?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9015" y="1093929"/>
            <a:ext cx="3618084" cy="7866692"/>
          </a:xfrm>
          <a:custGeom>
            <a:avLst/>
            <a:gdLst/>
            <a:ahLst/>
            <a:cxnLst/>
            <a:rect l="l" t="t" r="r" b="b"/>
            <a:pathLst>
              <a:path w="3618084" h="7866692">
                <a:moveTo>
                  <a:pt x="0" y="0"/>
                </a:moveTo>
                <a:lnTo>
                  <a:pt x="3618083" y="0"/>
                </a:lnTo>
                <a:lnTo>
                  <a:pt x="3618083" y="7866692"/>
                </a:lnTo>
                <a:lnTo>
                  <a:pt x="0" y="786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17" t="-465" r="-25646" b="-13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34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7404" y="1158779"/>
            <a:ext cx="3770960" cy="7773268"/>
          </a:xfrm>
          <a:custGeom>
            <a:avLst/>
            <a:gdLst/>
            <a:ahLst/>
            <a:cxnLst/>
            <a:rect l="l" t="t" r="r" b="b"/>
            <a:pathLst>
              <a:path w="3770960" h="7773268">
                <a:moveTo>
                  <a:pt x="0" y="0"/>
                </a:moveTo>
                <a:lnTo>
                  <a:pt x="3770960" y="0"/>
                </a:lnTo>
                <a:lnTo>
                  <a:pt x="3770960" y="7773267"/>
                </a:lnTo>
                <a:lnTo>
                  <a:pt x="0" y="777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601" r="-1046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835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086100"/>
            <a:ext cx="5822112" cy="3858260"/>
            <a:chOff x="0" y="0"/>
            <a:chExt cx="7762817" cy="5144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57175"/>
              <a:ext cx="7762817" cy="391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Phone</a:t>
              </a:r>
            </a:p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Mockup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05487"/>
              <a:ext cx="776281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can you say about your projects? Share it here!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89682" y="1593044"/>
            <a:ext cx="9312468" cy="300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Big Topic or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2002" y="5271234"/>
            <a:ext cx="5807827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1698" y="7193015"/>
            <a:ext cx="5668436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It serves a variety of purposes, making presentations powerful tools for convincing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teaching.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23280" y="1570384"/>
            <a:ext cx="6847390" cy="7146232"/>
          </a:xfrm>
          <a:custGeom>
            <a:avLst/>
            <a:gdLst/>
            <a:ahLst/>
            <a:cxnLst/>
            <a:rect l="l" t="t" r="r" b="b"/>
            <a:pathLst>
              <a:path w="6847390" h="7146232">
                <a:moveTo>
                  <a:pt x="0" y="0"/>
                </a:moveTo>
                <a:lnTo>
                  <a:pt x="6847389" y="0"/>
                </a:lnTo>
                <a:lnTo>
                  <a:pt x="6847389" y="7146232"/>
                </a:lnTo>
                <a:lnTo>
                  <a:pt x="0" y="714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6114816"/>
            <a:ext cx="2111378" cy="2057634"/>
          </a:xfrm>
          <a:custGeom>
            <a:avLst/>
            <a:gdLst/>
            <a:ahLst/>
            <a:cxnLst/>
            <a:rect l="l" t="t" r="r" b="b"/>
            <a:pathLst>
              <a:path w="2111378" h="2057634">
                <a:moveTo>
                  <a:pt x="0" y="0"/>
                </a:moveTo>
                <a:lnTo>
                  <a:pt x="2111378" y="0"/>
                </a:lnTo>
                <a:lnTo>
                  <a:pt x="2111378" y="2057634"/>
                </a:lnTo>
                <a:lnTo>
                  <a:pt x="0" y="205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60904">
            <a:off x="13691225" y="1069753"/>
            <a:ext cx="3619609" cy="1349127"/>
          </a:xfrm>
          <a:custGeom>
            <a:avLst/>
            <a:gdLst/>
            <a:ahLst/>
            <a:cxnLst/>
            <a:rect l="l" t="t" r="r" b="b"/>
            <a:pathLst>
              <a:path w="3619609" h="1349127">
                <a:moveTo>
                  <a:pt x="0" y="0"/>
                </a:moveTo>
                <a:lnTo>
                  <a:pt x="3619609" y="0"/>
                </a:lnTo>
                <a:lnTo>
                  <a:pt x="3619609" y="1349127"/>
                </a:lnTo>
                <a:lnTo>
                  <a:pt x="0" y="134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5925" y="3444240"/>
            <a:ext cx="7378075" cy="3398520"/>
            <a:chOff x="0" y="0"/>
            <a:chExt cx="9837433" cy="45313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57175"/>
              <a:ext cx="9837433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Stats &amp; Numbers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13200"/>
              <a:ext cx="7924761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u="none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Elaborate on what you want to discuss.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99499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011275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199499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011275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605387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605387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2011503">
            <a:off x="-1280548" y="8083591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62824">
            <a:off x="-432145" y="8314996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3"/>
                </a:lnTo>
                <a:lnTo>
                  <a:pt x="0" y="2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613137">
            <a:off x="16021050" y="-1210373"/>
            <a:ext cx="2962656" cy="4114800"/>
          </a:xfrm>
          <a:custGeom>
            <a:avLst/>
            <a:gdLst/>
            <a:ahLst/>
            <a:cxnLst/>
            <a:rect l="l" t="t" r="r" b="b"/>
            <a:pathLst>
              <a:path w="2962656" h="4114800">
                <a:moveTo>
                  <a:pt x="0" y="0"/>
                </a:moveTo>
                <a:lnTo>
                  <a:pt x="2962656" y="0"/>
                </a:lnTo>
                <a:lnTo>
                  <a:pt x="2962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85075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075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20$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5075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5075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6851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6851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300</a:t>
            </a: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6851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6851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6851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6851" y="8644473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6851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6851" y="8124474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0963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0963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30</a:t>
            </a:r>
            <a:r>
              <a:rPr lang="en-US" sz="9000" u="none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90963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90963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90963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90963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71525"/>
            <a:ext cx="162306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Pricing Page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0" y="3866053"/>
            <a:ext cx="3849673" cy="38496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398" y="3866053"/>
            <a:ext cx="3849673" cy="38496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516" y="3866053"/>
            <a:ext cx="3849673" cy="384967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2014260">
            <a:off x="15733969" y="2700268"/>
            <a:ext cx="3050661" cy="2451622"/>
          </a:xfrm>
          <a:custGeom>
            <a:avLst/>
            <a:gdLst/>
            <a:ahLst/>
            <a:cxnLst/>
            <a:rect l="l" t="t" r="r" b="b"/>
            <a:pathLst>
              <a:path w="3050661" h="2451622">
                <a:moveTo>
                  <a:pt x="0" y="0"/>
                </a:moveTo>
                <a:lnTo>
                  <a:pt x="3050662" y="0"/>
                </a:lnTo>
                <a:lnTo>
                  <a:pt x="3050662" y="2451623"/>
                </a:lnTo>
                <a:lnTo>
                  <a:pt x="0" y="2451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3196" y="8492878"/>
            <a:ext cx="3621024" cy="4114800"/>
          </a:xfrm>
          <a:custGeom>
            <a:avLst/>
            <a:gdLst/>
            <a:ahLst/>
            <a:cxnLst/>
            <a:rect l="l" t="t" r="r" b="b"/>
            <a:pathLst>
              <a:path w="3621024" h="4114800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7316" y="7736593"/>
            <a:ext cx="443160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2020" y="7736593"/>
            <a:ext cx="407866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8473" y="7736593"/>
            <a:ext cx="422399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771525"/>
            <a:ext cx="182880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Infographic Slide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2803" y="2447882"/>
            <a:ext cx="1232239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the featured statistic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2084" y="824691"/>
            <a:ext cx="1388747" cy="13887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5871" y="824691"/>
            <a:ext cx="1388747" cy="13887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2084" y="5554925"/>
            <a:ext cx="1388747" cy="13887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5871" y="5554925"/>
            <a:ext cx="1388747" cy="138874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5E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45576" y="-2057400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174214" y="3065387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Where do you need to improve?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resources adequate? What do others do better than you?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74214" y="2394413"/>
            <a:ext cx="26579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WEAKNESSES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65241" y="852263"/>
            <a:ext cx="781794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5608" y="7795621"/>
            <a:ext cx="4319936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your goals?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demands shifting?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How can it be improved?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85608" y="7124647"/>
            <a:ext cx="311065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OPPORTUNITIES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11641" y="5582497"/>
            <a:ext cx="4953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4214" y="7795621"/>
            <a:ext cx="511700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the blockers you're facing?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factors outside of your control?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4214" y="7124647"/>
            <a:ext cx="18308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THREATS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39235" y="5582497"/>
            <a:ext cx="44202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77367" y="3065388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 doing well?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sets you apart? What are your good qualities?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77367" y="2394413"/>
            <a:ext cx="23269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STRENGTHS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0691" y="852263"/>
            <a:ext cx="4572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</a:t>
            </a:r>
          </a:p>
        </p:txBody>
      </p:sp>
      <p:sp>
        <p:nvSpPr>
          <p:cNvPr id="27" name="Freeform 27"/>
          <p:cNvSpPr/>
          <p:nvPr/>
        </p:nvSpPr>
        <p:spPr>
          <a:xfrm>
            <a:off x="5390704" y="9082438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16009531" y="2787584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0" r="1250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777867"/>
            <a:ext cx="6830616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Contact Us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715429"/>
            <a:ext cx="7022371" cy="4536529"/>
            <a:chOff x="0" y="0"/>
            <a:chExt cx="9363161" cy="6048705"/>
          </a:xfrm>
        </p:grpSpPr>
        <p:sp>
          <p:nvSpPr>
            <p:cNvPr id="6" name="AutoShape 6"/>
            <p:cNvSpPr/>
            <p:nvPr/>
          </p:nvSpPr>
          <p:spPr>
            <a:xfrm rot="-10800000">
              <a:off x="0" y="0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10800000">
              <a:off x="25400" y="1204661"/>
              <a:ext cx="93250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0800000">
              <a:off x="25400" y="2409322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10800000">
              <a:off x="25400" y="3613983"/>
              <a:ext cx="93377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-10800000">
              <a:off x="25400" y="4818644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10800000">
              <a:off x="0" y="6023305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-3005302" y="3005302"/>
              <a:ext cx="6036005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420716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93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2712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9259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1402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8835" y="3971709"/>
            <a:ext cx="580145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 Anywhere St., Any City,ST 12345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8835" y="4897332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123-456-7890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8835" y="5785891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hello@reallygreatsite.com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8835" y="7567537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8835" y="6663235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@reallygreatsite</a:t>
            </a:r>
          </a:p>
        </p:txBody>
      </p:sp>
      <p:sp>
        <p:nvSpPr>
          <p:cNvPr id="23" name="AutoShape 23"/>
          <p:cNvSpPr/>
          <p:nvPr/>
        </p:nvSpPr>
        <p:spPr>
          <a:xfrm rot="-5400000">
            <a:off x="5787569" y="5978931"/>
            <a:ext cx="450795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2014627" flipV="1">
            <a:off x="8282418" y="684776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4114800"/>
                </a:moveTo>
                <a:lnTo>
                  <a:pt x="4909198" y="4114800"/>
                </a:lnTo>
                <a:lnTo>
                  <a:pt x="490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44917"/>
            <a:ext cx="8115300" cy="5597149"/>
            <a:chOff x="0" y="0"/>
            <a:chExt cx="10820400" cy="746286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57175"/>
              <a:ext cx="10820400" cy="20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Credits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7825"/>
              <a:ext cx="10820400" cy="90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is free for everyone to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use thanks to the following: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95171"/>
              <a:ext cx="10820400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SlidesCarnival for the presentation template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Pexels for the photos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44727"/>
              <a:ext cx="10820400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Happy designing!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07526" y="227682"/>
            <a:ext cx="7312691" cy="86540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99930" y="1028700"/>
            <a:ext cx="5482971" cy="8229600"/>
          </a:xfrm>
          <a:custGeom>
            <a:avLst/>
            <a:gdLst/>
            <a:ahLst/>
            <a:cxnLst/>
            <a:rect l="l" t="t" r="r" b="b"/>
            <a:pathLst>
              <a:path w="5482971" h="8229600">
                <a:moveTo>
                  <a:pt x="5482971" y="0"/>
                </a:moveTo>
                <a:lnTo>
                  <a:pt x="0" y="0"/>
                </a:lnTo>
                <a:lnTo>
                  <a:pt x="0" y="8229600"/>
                </a:lnTo>
                <a:lnTo>
                  <a:pt x="5482971" y="8229600"/>
                </a:lnTo>
                <a:lnTo>
                  <a:pt x="54829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945966"/>
            <a:ext cx="10393573" cy="6395069"/>
            <a:chOff x="0" y="0"/>
            <a:chExt cx="13858097" cy="85267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3858097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Fonts In this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9925"/>
              <a:ext cx="13858097" cy="450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uses the following free fonts: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33415"/>
              <a:ext cx="13858097" cy="1462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Agrandir black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Headers: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 bold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Body Copy:</a:t>
              </a:r>
              <a:r>
                <a:rPr lang="en-US" sz="2100" i="1">
                  <a:solidFill>
                    <a:srgbClr val="000000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08620"/>
              <a:ext cx="13858097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You can find these fonts online too. Happy designing!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9886" y="4313328"/>
            <a:ext cx="12466652" cy="230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Free templates for all your presentation needs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PowerPoint, Google Slides, and Canva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9151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53212" y="7620000"/>
            <a:ext cx="3839042" cy="63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Ready to use, professional,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67017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Blow your audience away with attractive visuals</a:t>
            </a:r>
          </a:p>
        </p:txBody>
      </p:sp>
      <p:sp>
        <p:nvSpPr>
          <p:cNvPr id="7" name="Freeform 7"/>
          <p:cNvSpPr/>
          <p:nvPr/>
        </p:nvSpPr>
        <p:spPr>
          <a:xfrm>
            <a:off x="7256288" y="1471512"/>
            <a:ext cx="3775424" cy="896112"/>
          </a:xfrm>
          <a:custGeom>
            <a:avLst/>
            <a:gdLst/>
            <a:ahLst/>
            <a:cxnLst/>
            <a:rect l="l" t="t" r="r" b="b"/>
            <a:pathLst>
              <a:path w="3775424" h="896112">
                <a:moveTo>
                  <a:pt x="0" y="0"/>
                </a:moveTo>
                <a:lnTo>
                  <a:pt x="3775424" y="0"/>
                </a:lnTo>
                <a:lnTo>
                  <a:pt x="3775424" y="896112"/>
                </a:lnTo>
                <a:lnTo>
                  <a:pt x="0" y="89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66678" y="575063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887" y="3086100"/>
            <a:ext cx="1746322" cy="17642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Source</a:t>
              </a:r>
              <a:endParaRPr lang="en-US" sz="32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9844" y="4827449"/>
            <a:ext cx="1943100" cy="19112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000" b="1" u="none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Application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67261" y="6198183"/>
            <a:ext cx="1714500" cy="17613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Qualities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9753600" y="822124"/>
            <a:ext cx="8209377" cy="4309923"/>
          </a:xfrm>
          <a:custGeom>
            <a:avLst/>
            <a:gdLst/>
            <a:ahLst/>
            <a:cxnLst/>
            <a:rect l="l" t="t" r="r" b="b"/>
            <a:pathLst>
              <a:path w="8209377" h="4309923">
                <a:moveTo>
                  <a:pt x="0" y="0"/>
                </a:moveTo>
                <a:lnTo>
                  <a:pt x="8209377" y="0"/>
                </a:lnTo>
                <a:lnTo>
                  <a:pt x="8209377" y="4309923"/>
                </a:lnTo>
                <a:lnTo>
                  <a:pt x="0" y="430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8048" y="1952625"/>
            <a:ext cx="68696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8048" y="4305300"/>
            <a:ext cx="4755039" cy="554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Free Data set from </a:t>
            </a:r>
            <a:r>
              <a:rPr lang="en-US" sz="2100" b="1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Kaggle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science and ML comp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any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from Netflix about movies and TV shows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Id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Title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Type 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Description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Release Year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Age Certification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Production Countries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Seasons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IMDB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/TMDB Data </a:t>
            </a:r>
            <a:endParaRPr lang="en-US" sz="2100" u="none" dirty="0">
              <a:solidFill>
                <a:srgbClr val="233245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424510" y="7605393"/>
            <a:ext cx="4177689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5977 Lines of Data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Different countries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Unique information related to each piece of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1FE6F-A4A6-9B98-8ADA-33F958B16FC5}"/>
              </a:ext>
            </a:extLst>
          </p:cNvPr>
          <p:cNvSpPr txBox="1"/>
          <p:nvPr/>
        </p:nvSpPr>
        <p:spPr>
          <a:xfrm>
            <a:off x="7271394" y="6127284"/>
            <a:ext cx="4013812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Use IM</a:t>
            </a: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DB Info to measure popularity against the other information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Able to easily pull information to show relationships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809625"/>
            <a:ext cx="505913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Resource 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Use these design resources in your Canva Presentation.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Happy designing! 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Don't forget to delete this page before presenting.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7153798" y="851874"/>
            <a:ext cx="1386430" cy="1447969"/>
          </a:xfrm>
          <a:custGeom>
            <a:avLst/>
            <a:gdLst/>
            <a:ahLst/>
            <a:cxnLst/>
            <a:rect l="l" t="t" r="r" b="b"/>
            <a:pathLst>
              <a:path w="1386430" h="1447969">
                <a:moveTo>
                  <a:pt x="1386431" y="0"/>
                </a:moveTo>
                <a:lnTo>
                  <a:pt x="0" y="0"/>
                </a:lnTo>
                <a:lnTo>
                  <a:pt x="0" y="1447969"/>
                </a:lnTo>
                <a:lnTo>
                  <a:pt x="1386431" y="1447969"/>
                </a:lnTo>
                <a:lnTo>
                  <a:pt x="138643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6504" y="1060713"/>
            <a:ext cx="1395948" cy="1030291"/>
          </a:xfrm>
          <a:custGeom>
            <a:avLst/>
            <a:gdLst/>
            <a:ahLst/>
            <a:cxnLst/>
            <a:rect l="l" t="t" r="r" b="b"/>
            <a:pathLst>
              <a:path w="1395948" h="1030291">
                <a:moveTo>
                  <a:pt x="0" y="0"/>
                </a:moveTo>
                <a:lnTo>
                  <a:pt x="1395948" y="0"/>
                </a:lnTo>
                <a:lnTo>
                  <a:pt x="1395948" y="1030292"/>
                </a:lnTo>
                <a:lnTo>
                  <a:pt x="0" y="103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08728" y="951361"/>
            <a:ext cx="1765932" cy="1248995"/>
          </a:xfrm>
          <a:custGeom>
            <a:avLst/>
            <a:gdLst/>
            <a:ahLst/>
            <a:cxnLst/>
            <a:rect l="l" t="t" r="r" b="b"/>
            <a:pathLst>
              <a:path w="1765932" h="1248995">
                <a:moveTo>
                  <a:pt x="0" y="0"/>
                </a:moveTo>
                <a:lnTo>
                  <a:pt x="1765931" y="0"/>
                </a:lnTo>
                <a:lnTo>
                  <a:pt x="1765931" y="1248996"/>
                </a:lnTo>
                <a:lnTo>
                  <a:pt x="0" y="124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10935" y="983108"/>
            <a:ext cx="2258099" cy="1185502"/>
          </a:xfrm>
          <a:custGeom>
            <a:avLst/>
            <a:gdLst/>
            <a:ahLst/>
            <a:cxnLst/>
            <a:rect l="l" t="t" r="r" b="b"/>
            <a:pathLst>
              <a:path w="2258099" h="1185502">
                <a:moveTo>
                  <a:pt x="0" y="0"/>
                </a:moveTo>
                <a:lnTo>
                  <a:pt x="2258099" y="0"/>
                </a:lnTo>
                <a:lnTo>
                  <a:pt x="2258099" y="1185502"/>
                </a:lnTo>
                <a:lnTo>
                  <a:pt x="0" y="118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05309" y="826063"/>
            <a:ext cx="1509766" cy="1499592"/>
          </a:xfrm>
          <a:custGeom>
            <a:avLst/>
            <a:gdLst/>
            <a:ahLst/>
            <a:cxnLst/>
            <a:rect l="l" t="t" r="r" b="b"/>
            <a:pathLst>
              <a:path w="1509766" h="1499592">
                <a:moveTo>
                  <a:pt x="0" y="0"/>
                </a:moveTo>
                <a:lnTo>
                  <a:pt x="1509766" y="0"/>
                </a:lnTo>
                <a:lnTo>
                  <a:pt x="1509766" y="1499592"/>
                </a:lnTo>
                <a:lnTo>
                  <a:pt x="0" y="1499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53798" y="3013940"/>
            <a:ext cx="1341327" cy="1226462"/>
          </a:xfrm>
          <a:custGeom>
            <a:avLst/>
            <a:gdLst/>
            <a:ahLst/>
            <a:cxnLst/>
            <a:rect l="l" t="t" r="r" b="b"/>
            <a:pathLst>
              <a:path w="1341327" h="1226462">
                <a:moveTo>
                  <a:pt x="0" y="0"/>
                </a:moveTo>
                <a:lnTo>
                  <a:pt x="1341328" y="0"/>
                </a:lnTo>
                <a:lnTo>
                  <a:pt x="1341328" y="1226462"/>
                </a:lnTo>
                <a:lnTo>
                  <a:pt x="0" y="122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82753" y="2947624"/>
            <a:ext cx="1368314" cy="1359094"/>
          </a:xfrm>
          <a:custGeom>
            <a:avLst/>
            <a:gdLst/>
            <a:ahLst/>
            <a:cxnLst/>
            <a:rect l="l" t="t" r="r" b="b"/>
            <a:pathLst>
              <a:path w="1368314" h="1359094">
                <a:moveTo>
                  <a:pt x="0" y="0"/>
                </a:moveTo>
                <a:lnTo>
                  <a:pt x="1368314" y="0"/>
                </a:lnTo>
                <a:lnTo>
                  <a:pt x="1368314" y="1359094"/>
                </a:lnTo>
                <a:lnTo>
                  <a:pt x="0" y="1359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38695" y="2934244"/>
            <a:ext cx="1278500" cy="1385855"/>
          </a:xfrm>
          <a:custGeom>
            <a:avLst/>
            <a:gdLst/>
            <a:ahLst/>
            <a:cxnLst/>
            <a:rect l="l" t="t" r="r" b="b"/>
            <a:pathLst>
              <a:path w="1278500" h="1385855">
                <a:moveTo>
                  <a:pt x="0" y="0"/>
                </a:moveTo>
                <a:lnTo>
                  <a:pt x="1278500" y="0"/>
                </a:lnTo>
                <a:lnTo>
                  <a:pt x="1278500" y="1385855"/>
                </a:lnTo>
                <a:lnTo>
                  <a:pt x="0" y="1385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04823" y="3190171"/>
            <a:ext cx="1734986" cy="873999"/>
          </a:xfrm>
          <a:custGeom>
            <a:avLst/>
            <a:gdLst/>
            <a:ahLst/>
            <a:cxnLst/>
            <a:rect l="l" t="t" r="r" b="b"/>
            <a:pathLst>
              <a:path w="1734986" h="873999">
                <a:moveTo>
                  <a:pt x="0" y="0"/>
                </a:moveTo>
                <a:lnTo>
                  <a:pt x="1734986" y="0"/>
                </a:lnTo>
                <a:lnTo>
                  <a:pt x="1734986" y="874000"/>
                </a:lnTo>
                <a:lnTo>
                  <a:pt x="0" y="874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7153798" y="4812549"/>
            <a:ext cx="1371333" cy="1196800"/>
          </a:xfrm>
          <a:custGeom>
            <a:avLst/>
            <a:gdLst/>
            <a:ahLst/>
            <a:cxnLst/>
            <a:rect l="l" t="t" r="r" b="b"/>
            <a:pathLst>
              <a:path w="1371333" h="1196800">
                <a:moveTo>
                  <a:pt x="0" y="0"/>
                </a:moveTo>
                <a:lnTo>
                  <a:pt x="1371333" y="0"/>
                </a:lnTo>
                <a:lnTo>
                  <a:pt x="1371333" y="1196799"/>
                </a:lnTo>
                <a:lnTo>
                  <a:pt x="0" y="11967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4827437" y="2840316"/>
            <a:ext cx="1534368" cy="157371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9047796" y="4856702"/>
            <a:ext cx="1639177" cy="1108494"/>
          </a:xfrm>
          <a:custGeom>
            <a:avLst/>
            <a:gdLst/>
            <a:ahLst/>
            <a:cxnLst/>
            <a:rect l="l" t="t" r="r" b="b"/>
            <a:pathLst>
              <a:path w="1639177" h="1108494">
                <a:moveTo>
                  <a:pt x="0" y="0"/>
                </a:moveTo>
                <a:lnTo>
                  <a:pt x="1639177" y="0"/>
                </a:lnTo>
                <a:lnTo>
                  <a:pt x="1639177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09638" y="4669902"/>
            <a:ext cx="1325800" cy="1482093"/>
          </a:xfrm>
          <a:custGeom>
            <a:avLst/>
            <a:gdLst/>
            <a:ahLst/>
            <a:cxnLst/>
            <a:rect l="l" t="t" r="r" b="b"/>
            <a:pathLst>
              <a:path w="1325800" h="1482093">
                <a:moveTo>
                  <a:pt x="0" y="0"/>
                </a:moveTo>
                <a:lnTo>
                  <a:pt x="1325800" y="0"/>
                </a:lnTo>
                <a:lnTo>
                  <a:pt x="1325800" y="1482093"/>
                </a:lnTo>
                <a:lnTo>
                  <a:pt x="0" y="14820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058103" y="4565464"/>
            <a:ext cx="1038706" cy="1690969"/>
          </a:xfrm>
          <a:custGeom>
            <a:avLst/>
            <a:gdLst/>
            <a:ahLst/>
            <a:cxnLst/>
            <a:rect l="l" t="t" r="r" b="b"/>
            <a:pathLst>
              <a:path w="1038706" h="1690969">
                <a:moveTo>
                  <a:pt x="0" y="0"/>
                </a:moveTo>
                <a:lnTo>
                  <a:pt x="1038706" y="0"/>
                </a:lnTo>
                <a:lnTo>
                  <a:pt x="1038706" y="1690969"/>
                </a:lnTo>
                <a:lnTo>
                  <a:pt x="0" y="16909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19473" y="4609448"/>
            <a:ext cx="1422577" cy="1603002"/>
          </a:xfrm>
          <a:custGeom>
            <a:avLst/>
            <a:gdLst/>
            <a:ahLst/>
            <a:cxnLst/>
            <a:rect l="l" t="t" r="r" b="b"/>
            <a:pathLst>
              <a:path w="1422577" h="1603002">
                <a:moveTo>
                  <a:pt x="0" y="0"/>
                </a:moveTo>
                <a:lnTo>
                  <a:pt x="1422577" y="0"/>
                </a:lnTo>
                <a:lnTo>
                  <a:pt x="1422577" y="1603001"/>
                </a:lnTo>
                <a:lnTo>
                  <a:pt x="0" y="160300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53798" y="6575195"/>
            <a:ext cx="1081074" cy="1489521"/>
          </a:xfrm>
          <a:custGeom>
            <a:avLst/>
            <a:gdLst/>
            <a:ahLst/>
            <a:cxnLst/>
            <a:rect l="l" t="t" r="r" b="b"/>
            <a:pathLst>
              <a:path w="1081074" h="1489521">
                <a:moveTo>
                  <a:pt x="0" y="0"/>
                </a:moveTo>
                <a:lnTo>
                  <a:pt x="1081074" y="0"/>
                </a:lnTo>
                <a:lnTo>
                  <a:pt x="1081074" y="1489521"/>
                </a:lnTo>
                <a:lnTo>
                  <a:pt x="0" y="14895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53222" y="6522645"/>
            <a:ext cx="1507642" cy="1594621"/>
          </a:xfrm>
          <a:custGeom>
            <a:avLst/>
            <a:gdLst/>
            <a:ahLst/>
            <a:cxnLst/>
            <a:rect l="l" t="t" r="r" b="b"/>
            <a:pathLst>
              <a:path w="1507642" h="1594621">
                <a:moveTo>
                  <a:pt x="0" y="0"/>
                </a:moveTo>
                <a:lnTo>
                  <a:pt x="1507641" y="0"/>
                </a:lnTo>
                <a:lnTo>
                  <a:pt x="1507641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79213" y="6555304"/>
            <a:ext cx="1607496" cy="1529303"/>
          </a:xfrm>
          <a:custGeom>
            <a:avLst/>
            <a:gdLst/>
            <a:ahLst/>
            <a:cxnLst/>
            <a:rect l="l" t="t" r="r" b="b"/>
            <a:pathLst>
              <a:path w="1607496" h="1529303">
                <a:moveTo>
                  <a:pt x="0" y="0"/>
                </a:moveTo>
                <a:lnTo>
                  <a:pt x="1607496" y="0"/>
                </a:lnTo>
                <a:lnTo>
                  <a:pt x="1607496" y="1529303"/>
                </a:lnTo>
                <a:lnTo>
                  <a:pt x="0" y="15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10800000">
            <a:off x="13205058" y="6541503"/>
            <a:ext cx="785017" cy="1556904"/>
            <a:chOff x="0" y="0"/>
            <a:chExt cx="812800" cy="1612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608425" y="6646005"/>
            <a:ext cx="1291533" cy="1347900"/>
          </a:xfrm>
          <a:custGeom>
            <a:avLst/>
            <a:gdLst/>
            <a:ahLst/>
            <a:cxnLst/>
            <a:rect l="l" t="t" r="r" b="b"/>
            <a:pathLst>
              <a:path w="1291533" h="1347900">
                <a:moveTo>
                  <a:pt x="0" y="0"/>
                </a:moveTo>
                <a:lnTo>
                  <a:pt x="1291533" y="0"/>
                </a:lnTo>
                <a:lnTo>
                  <a:pt x="1291533" y="1347900"/>
                </a:lnTo>
                <a:lnTo>
                  <a:pt x="0" y="134790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518308" y="6703026"/>
            <a:ext cx="1266086" cy="1233858"/>
          </a:xfrm>
          <a:custGeom>
            <a:avLst/>
            <a:gdLst/>
            <a:ahLst/>
            <a:cxnLst/>
            <a:rect l="l" t="t" r="r" b="b"/>
            <a:pathLst>
              <a:path w="1266086" h="1233858">
                <a:moveTo>
                  <a:pt x="0" y="0"/>
                </a:moveTo>
                <a:lnTo>
                  <a:pt x="1266086" y="0"/>
                </a:lnTo>
                <a:lnTo>
                  <a:pt x="1266086" y="1233858"/>
                </a:lnTo>
                <a:lnTo>
                  <a:pt x="0" y="123385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153798" y="8741584"/>
            <a:ext cx="1592926" cy="593727"/>
          </a:xfrm>
          <a:custGeom>
            <a:avLst/>
            <a:gdLst/>
            <a:ahLst/>
            <a:cxnLst/>
            <a:rect l="l" t="t" r="r" b="b"/>
            <a:pathLst>
              <a:path w="1592926" h="593727">
                <a:moveTo>
                  <a:pt x="0" y="0"/>
                </a:moveTo>
                <a:lnTo>
                  <a:pt x="1592926" y="0"/>
                </a:lnTo>
                <a:lnTo>
                  <a:pt x="1592926" y="593726"/>
                </a:lnTo>
                <a:lnTo>
                  <a:pt x="0" y="59372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9237084" y="8404099"/>
            <a:ext cx="913461" cy="1268696"/>
          </a:xfrm>
          <a:custGeom>
            <a:avLst/>
            <a:gdLst/>
            <a:ahLst/>
            <a:cxnLst/>
            <a:rect l="l" t="t" r="r" b="b"/>
            <a:pathLst>
              <a:path w="913461" h="1268696">
                <a:moveTo>
                  <a:pt x="0" y="0"/>
                </a:moveTo>
                <a:lnTo>
                  <a:pt x="913461" y="0"/>
                </a:lnTo>
                <a:lnTo>
                  <a:pt x="913461" y="1268696"/>
                </a:lnTo>
                <a:lnTo>
                  <a:pt x="0" y="126869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160944" y="8525882"/>
            <a:ext cx="1275614" cy="1025130"/>
          </a:xfrm>
          <a:custGeom>
            <a:avLst/>
            <a:gdLst/>
            <a:ahLst/>
            <a:cxnLst/>
            <a:rect l="l" t="t" r="r" b="b"/>
            <a:pathLst>
              <a:path w="1275614" h="1025130">
                <a:moveTo>
                  <a:pt x="0" y="0"/>
                </a:moveTo>
                <a:lnTo>
                  <a:pt x="1275614" y="0"/>
                </a:lnTo>
                <a:lnTo>
                  <a:pt x="1275614" y="1025130"/>
                </a:lnTo>
                <a:lnTo>
                  <a:pt x="0" y="102513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640906" y="8453403"/>
            <a:ext cx="1029678" cy="1170088"/>
          </a:xfrm>
          <a:custGeom>
            <a:avLst/>
            <a:gdLst/>
            <a:ahLst/>
            <a:cxnLst/>
            <a:rect l="l" t="t" r="r" b="b"/>
            <a:pathLst>
              <a:path w="1029678" h="1170088">
                <a:moveTo>
                  <a:pt x="0" y="0"/>
                </a:moveTo>
                <a:lnTo>
                  <a:pt x="1029678" y="0"/>
                </a:lnTo>
                <a:lnTo>
                  <a:pt x="1029678" y="1170088"/>
                </a:lnTo>
                <a:lnTo>
                  <a:pt x="0" y="1170088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26918" y="8429709"/>
            <a:ext cx="508296" cy="1217476"/>
          </a:xfrm>
          <a:custGeom>
            <a:avLst/>
            <a:gdLst/>
            <a:ahLst/>
            <a:cxnLst/>
            <a:rect l="l" t="t" r="r" b="b"/>
            <a:pathLst>
              <a:path w="508296" h="1217476">
                <a:moveTo>
                  <a:pt x="0" y="0"/>
                </a:moveTo>
                <a:lnTo>
                  <a:pt x="508297" y="0"/>
                </a:lnTo>
                <a:lnTo>
                  <a:pt x="508297" y="1217476"/>
                </a:lnTo>
                <a:lnTo>
                  <a:pt x="0" y="1217476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925575" y="8576682"/>
            <a:ext cx="1251296" cy="923530"/>
          </a:xfrm>
          <a:custGeom>
            <a:avLst/>
            <a:gdLst/>
            <a:ahLst/>
            <a:cxnLst/>
            <a:rect l="l" t="t" r="r" b="b"/>
            <a:pathLst>
              <a:path w="1251296" h="923530">
                <a:moveTo>
                  <a:pt x="0" y="0"/>
                </a:moveTo>
                <a:lnTo>
                  <a:pt x="1251296" y="0"/>
                </a:lnTo>
                <a:lnTo>
                  <a:pt x="1251296" y="923530"/>
                </a:lnTo>
                <a:lnTo>
                  <a:pt x="0" y="923530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5400000" flipV="1">
            <a:off x="16435121" y="4739679"/>
            <a:ext cx="1601729" cy="1342540"/>
          </a:xfrm>
          <a:custGeom>
            <a:avLst/>
            <a:gdLst/>
            <a:ahLst/>
            <a:cxnLst/>
            <a:rect l="l" t="t" r="r" b="b"/>
            <a:pathLst>
              <a:path w="1601729" h="1342540">
                <a:moveTo>
                  <a:pt x="0" y="1342540"/>
                </a:moveTo>
                <a:lnTo>
                  <a:pt x="1601729" y="1342540"/>
                </a:lnTo>
                <a:lnTo>
                  <a:pt x="1601729" y="0"/>
                </a:lnTo>
                <a:lnTo>
                  <a:pt x="0" y="0"/>
                </a:lnTo>
                <a:lnTo>
                  <a:pt x="0" y="134254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151351" y="763852"/>
            <a:ext cx="755904" cy="1624013"/>
          </a:xfrm>
          <a:custGeom>
            <a:avLst/>
            <a:gdLst/>
            <a:ahLst/>
            <a:cxnLst/>
            <a:rect l="l" t="t" r="r" b="b"/>
            <a:pathLst>
              <a:path w="755904" h="1624013">
                <a:moveTo>
                  <a:pt x="0" y="0"/>
                </a:moveTo>
                <a:lnTo>
                  <a:pt x="755904" y="0"/>
                </a:lnTo>
                <a:lnTo>
                  <a:pt x="755904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2"/>
          <a:srcRect/>
          <a:stretch>
            <a:fillRect/>
          </a:stretch>
        </p:blipFill>
        <p:spPr>
          <a:xfrm>
            <a:off x="16667231" y="8304705"/>
            <a:ext cx="1240024" cy="1467484"/>
          </a:xfrm>
          <a:prstGeom prst="rect">
            <a:avLst/>
          </a:prstGeom>
        </p:spPr>
      </p:pic>
      <p:sp>
        <p:nvSpPr>
          <p:cNvPr id="37" name="Freeform 37"/>
          <p:cNvSpPr/>
          <p:nvPr/>
        </p:nvSpPr>
        <p:spPr>
          <a:xfrm flipH="1">
            <a:off x="16849432" y="2833308"/>
            <a:ext cx="1057823" cy="1587727"/>
          </a:xfrm>
          <a:custGeom>
            <a:avLst/>
            <a:gdLst/>
            <a:ahLst/>
            <a:cxnLst/>
            <a:rect l="l" t="t" r="r" b="b"/>
            <a:pathLst>
              <a:path w="1057823" h="1587727">
                <a:moveTo>
                  <a:pt x="1057823" y="0"/>
                </a:moveTo>
                <a:lnTo>
                  <a:pt x="0" y="0"/>
                </a:lnTo>
                <a:lnTo>
                  <a:pt x="0" y="1587727"/>
                </a:lnTo>
                <a:lnTo>
                  <a:pt x="1057823" y="1587727"/>
                </a:lnTo>
                <a:lnTo>
                  <a:pt x="1057823" y="0"/>
                </a:lnTo>
                <a:close/>
              </a:path>
            </a:pathLst>
          </a:custGeom>
          <a:blipFill>
            <a:blip r:embed="rId5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6800" y="1200150"/>
            <a:ext cx="16593876" cy="8319886"/>
            <a:chOff x="0" y="-257175"/>
            <a:chExt cx="22125167" cy="110931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57175"/>
              <a:ext cx="9837433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Data Structuring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954768" y="6119674"/>
              <a:ext cx="17170399" cy="47163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ts300399,Five Came Back: The Reference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Films,SHOW,"This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collection includes 12 World War II-era propaganda films — many of which are graphic and offensive — discussed in the docuseries ""Five Came Back.""",1945,TV-MA,48,['documentation'],['US'],1.0,,,,0.6,</a:t>
              </a:r>
            </a:p>
            <a:p>
              <a:pPr lvl="0">
                <a:lnSpc>
                  <a:spcPts val="3119"/>
                </a:lnSpc>
                <a:spcBef>
                  <a:spcPct val="0"/>
                </a:spcBef>
              </a:pPr>
              <a:endPara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tm84618,Taxi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Driver,MOVIE,"A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mentally unstable Vietnam War veteran works as a night-time taxi driver in New York City where the perceived decadence and sleaze feed his urge for violent action, attempting to save a preadolescent prostitute in the process.",1976,R,113,"['crime', 'drama']",['US'],,tt0075314,8.3,795222.0,27.612,8.2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1362824">
            <a:off x="-889345" y="8282335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56598">
            <a:off x="14139940" y="3034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E19CD-758E-7173-AE7F-CB26EDC35108}"/>
              </a:ext>
            </a:extLst>
          </p:cNvPr>
          <p:cNvSpPr txBox="1"/>
          <p:nvPr/>
        </p:nvSpPr>
        <p:spPr>
          <a:xfrm>
            <a:off x="1066800" y="4144311"/>
            <a:ext cx="12192000" cy="1284967"/>
          </a:xfrm>
          <a:prstGeom prst="rect">
            <a:avLst/>
          </a:prstGeom>
          <a:solidFill>
            <a:srgbClr val="F9F4E2"/>
          </a:solidFill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id,title,type,description,release_year,age_certification,runtime,genres,production_countries,seasons,imdb_id,imdb_score,imdb_vote,</a:t>
            </a:r>
          </a:p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tmdb_popularity,tmdb_score</a:t>
            </a:r>
            <a:endParaRPr lang="en-US" sz="2800" b="1" dirty="0">
              <a:solidFill>
                <a:srgbClr val="233245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801216">
            <a:off x="722449" y="6495381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30688">
            <a:off x="11431077" y="7381207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9778" y="885825"/>
            <a:ext cx="1559017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9273" y="2345393"/>
            <a:ext cx="1301010" cy="13010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IDEAS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43200" y="2408837"/>
            <a:ext cx="13563600" cy="4834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Descriptive Statistics (Mean, Median, Mode)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Compare the different popularity measurements to see the score consensus </a:t>
            </a:r>
          </a:p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Regression Analysis 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Used to model the relationship between a dependent variable (popularity) and one or more independent variables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to use a scatter plot to represent different variables &amp; their popularity trend over time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Check </a:t>
            </a:r>
            <a:r>
              <a:rPr lang="en-US" sz="2800" b="1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Residual Standard Error</a:t>
            </a: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 based on how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much the observed values deviate from the predicted values.</a:t>
            </a:r>
            <a:endParaRPr lang="en-US" sz="2800" u="none" dirty="0">
              <a:solidFill>
                <a:schemeClr val="bg1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Cluster Analysis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Group similar data points into clusters based on their characteristics </a:t>
            </a:r>
          </a:p>
          <a:p>
            <a:pPr marL="1371600" lvl="2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on using it to group TV shows and Movies that have the same genre and compare how popular they are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7922" y="5443948"/>
            <a:ext cx="8127095" cy="33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Visualize the Mean, Median and Quartile Values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7922" y="-115646"/>
            <a:ext cx="9952156" cy="253826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9000" dirty="0">
                <a:latin typeface="Agrandir Black"/>
                <a:ea typeface="Agrandir Black"/>
                <a:cs typeface="Agrandir Black"/>
                <a:sym typeface="Agrandir Black"/>
              </a:rPr>
              <a:t>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4774" y="2226165"/>
            <a:ext cx="8214473" cy="101204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Scatterplot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82703" y="3876803"/>
            <a:ext cx="3435858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8CDBA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Boxplot</a:t>
            </a:r>
          </a:p>
        </p:txBody>
      </p:sp>
      <p:sp>
        <p:nvSpPr>
          <p:cNvPr id="13" name="Freeform 13"/>
          <p:cNvSpPr/>
          <p:nvPr/>
        </p:nvSpPr>
        <p:spPr>
          <a:xfrm>
            <a:off x="346845" y="2466360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50815" y="-1203801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67200" y="3580937"/>
            <a:ext cx="9144070" cy="70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Measure the relationship between time and different factors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Display clusters  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867EFF1-9932-FC63-B43B-0B341F0FC8EE}"/>
              </a:ext>
            </a:extLst>
          </p:cNvPr>
          <p:cNvSpPr txBox="1"/>
          <p:nvPr/>
        </p:nvSpPr>
        <p:spPr>
          <a:xfrm>
            <a:off x="3772871" y="5443948"/>
            <a:ext cx="5535360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00B0F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Linear Models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74CCB784-5ABC-49D7-102F-66219F28A246}"/>
              </a:ext>
            </a:extLst>
          </p:cNvPr>
          <p:cNvSpPr txBox="1"/>
          <p:nvPr/>
        </p:nvSpPr>
        <p:spPr>
          <a:xfrm>
            <a:off x="4167921" y="7025799"/>
            <a:ext cx="8127095" cy="219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Check the p-values and evaluate with a null hypothesis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H0: There is no relationship between popularity and [variable].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Ha: There is a relationship between popularity and [variable].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0F29B-3DC8-CAD2-E91B-796DAA63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52264F-B1F0-5235-CFA9-C6AF89EF0E84}"/>
              </a:ext>
            </a:extLst>
          </p:cNvPr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749ABF-C862-9895-ECD6-3CA886F365C9}"/>
                </a:ext>
              </a:extLst>
            </p:cNvPr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22BC70-D9EC-9C0A-1F2D-AEA18C89CEA7}"/>
                </a:ext>
              </a:extLst>
            </p:cNvPr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51B3431-68D2-39B6-30C7-753562978E41}"/>
              </a:ext>
            </a:extLst>
          </p:cNvPr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DF492F-1143-BB63-C9EA-395C049A67C9}"/>
              </a:ext>
            </a:extLst>
          </p:cNvPr>
          <p:cNvSpPr txBox="1"/>
          <p:nvPr/>
        </p:nvSpPr>
        <p:spPr>
          <a:xfrm>
            <a:off x="3857711" y="905174"/>
            <a:ext cx="1102995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Hopeful Outcome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8478A8-FF99-D763-39FC-F648CDAE2133}"/>
              </a:ext>
            </a:extLst>
          </p:cNvPr>
          <p:cNvSpPr txBox="1"/>
          <p:nvPr/>
        </p:nvSpPr>
        <p:spPr>
          <a:xfrm>
            <a:off x="10210800" y="5092971"/>
            <a:ext cx="735059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hope there is actually NOT a correlation between many of the variables.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717212-92DB-FDE8-8349-23D1107D4507}"/>
              </a:ext>
            </a:extLst>
          </p:cNvPr>
          <p:cNvSpPr txBox="1"/>
          <p:nvPr/>
        </p:nvSpPr>
        <p:spPr>
          <a:xfrm>
            <a:off x="6922776" y="8716816"/>
            <a:ext cx="5668436" cy="7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example, popularity with genres or release years over time. </a:t>
            </a:r>
          </a:p>
        </p:txBody>
      </p:sp>
    </p:spTree>
    <p:extLst>
      <p:ext uri="{BB962C8B-B14F-4D97-AF65-F5344CB8AC3E}">
        <p14:creationId xmlns:p14="http://schemas.microsoft.com/office/powerpoint/2010/main" val="131525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74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73" y="4134359"/>
            <a:ext cx="10829854" cy="2558119"/>
            <a:chOff x="0" y="-257175"/>
            <a:chExt cx="14439805" cy="34108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4439805" cy="208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32993" y="2147735"/>
              <a:ext cx="9173818" cy="1005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Please let me know if you have any suggestions to analyze my data even more. </a:t>
              </a:r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3499869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504" y="3654914"/>
            <a:ext cx="3240869" cy="2963336"/>
          </a:xfrm>
          <a:custGeom>
            <a:avLst/>
            <a:gdLst/>
            <a:ahLst/>
            <a:cxnLst/>
            <a:rect l="l" t="t" r="r" b="b"/>
            <a:pathLst>
              <a:path w="3240869" h="2963336">
                <a:moveTo>
                  <a:pt x="0" y="0"/>
                </a:moveTo>
                <a:lnTo>
                  <a:pt x="3240868" y="0"/>
                </a:lnTo>
                <a:lnTo>
                  <a:pt x="3240868" y="2963336"/>
                </a:lnTo>
                <a:lnTo>
                  <a:pt x="0" y="296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90963" y="3604805"/>
            <a:ext cx="3306074" cy="3283795"/>
          </a:xfrm>
          <a:custGeom>
            <a:avLst/>
            <a:gdLst/>
            <a:ahLst/>
            <a:cxnLst/>
            <a:rect l="l" t="t" r="r" b="b"/>
            <a:pathLst>
              <a:path w="3306074" h="3283795">
                <a:moveTo>
                  <a:pt x="0" y="0"/>
                </a:moveTo>
                <a:lnTo>
                  <a:pt x="3306074" y="0"/>
                </a:lnTo>
                <a:lnTo>
                  <a:pt x="3306074" y="3283795"/>
                </a:lnTo>
                <a:lnTo>
                  <a:pt x="0" y="3283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77130" y="3540145"/>
            <a:ext cx="3089068" cy="3348455"/>
          </a:xfrm>
          <a:custGeom>
            <a:avLst/>
            <a:gdLst/>
            <a:ahLst/>
            <a:cxnLst/>
            <a:rect l="l" t="t" r="r" b="b"/>
            <a:pathLst>
              <a:path w="3089068" h="3348455">
                <a:moveTo>
                  <a:pt x="0" y="0"/>
                </a:moveTo>
                <a:lnTo>
                  <a:pt x="3089068" y="0"/>
                </a:lnTo>
                <a:lnTo>
                  <a:pt x="3089068" y="3348455"/>
                </a:lnTo>
                <a:lnTo>
                  <a:pt x="0" y="334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90963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0963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299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3299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24425" y="7567987"/>
            <a:ext cx="379447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Stats &amp; Numbers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8628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224" y="771525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1161</Words>
  <Application>Microsoft Office PowerPoint</Application>
  <PresentationFormat>Custom</PresentationFormat>
  <Paragraphs>199</Paragraphs>
  <Slides>30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Kollektif Italics</vt:lpstr>
      <vt:lpstr>Kollektif Bold</vt:lpstr>
      <vt:lpstr>Open Sauce</vt:lpstr>
      <vt:lpstr>Nunito</vt:lpstr>
      <vt:lpstr>Agrandir Black</vt:lpstr>
      <vt:lpstr>Arial</vt:lpstr>
      <vt:lpstr>Kollektif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Beige and Orange Illustrative Movie Background Theme Presentation</dc:title>
  <cp:lastModifiedBy>Ananya Subramaniam</cp:lastModifiedBy>
  <cp:revision>4</cp:revision>
  <dcterms:created xsi:type="dcterms:W3CDTF">2006-08-16T00:00:00Z</dcterms:created>
  <dcterms:modified xsi:type="dcterms:W3CDTF">2025-10-17T20:16:05Z</dcterms:modified>
  <dc:identifier>DAG10TWpR74</dc:identifier>
</cp:coreProperties>
</file>